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684" r:id="rId2"/>
    <p:sldId id="689" r:id="rId3"/>
    <p:sldId id="655" r:id="rId4"/>
    <p:sldId id="746" r:id="rId5"/>
    <p:sldId id="692" r:id="rId6"/>
    <p:sldId id="693" r:id="rId7"/>
    <p:sldId id="694" r:id="rId8"/>
    <p:sldId id="747" r:id="rId9"/>
    <p:sldId id="691" r:id="rId10"/>
    <p:sldId id="745" r:id="rId11"/>
    <p:sldId id="748" r:id="rId12"/>
    <p:sldId id="730" r:id="rId13"/>
    <p:sldId id="731" r:id="rId1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dirty="0"/>
              <a:t>7/24/2024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7787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dirty="0"/>
              <a:t>7/24/2024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8103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dirty="0"/>
              <a:t>7/24/2024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1286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dirty="0"/>
              <a:t>7/24/2024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4969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dirty="0"/>
              <a:t>7/24/2024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3747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dirty="0"/>
              <a:t>7/24/2024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4921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dirty="0"/>
              <a:t>7/24/2024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1552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dirty="0"/>
              <a:t>7/24/2024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4999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dirty="0"/>
              <a:t>7/24/2024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7426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dirty="0"/>
              <a:t>7/24/2024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1802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dirty="0"/>
              <a:t>7/24/2024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4361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CBC1C18-307B-4F68-A007-B5B542270E8D}" type="datetimeFigureOut">
              <a:rPr lang="en-US" dirty="0"/>
              <a:t>7/24/2024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687821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CD948E-4B36-3962-4DB9-4AFB204DBA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80731" y="3428998"/>
            <a:ext cx="7572652" cy="2268559"/>
          </a:xfrm>
        </p:spPr>
        <p:txBody>
          <a:bodyPr>
            <a:normAutofit fontScale="90000"/>
          </a:bodyPr>
          <a:lstStyle/>
          <a:p>
            <a:r>
              <a:rPr lang="pt-BR" dirty="0"/>
              <a:t>ÁREA</a:t>
            </a:r>
            <a:br>
              <a:rPr lang="pt-BR" dirty="0"/>
            </a:br>
            <a:r>
              <a:rPr lang="pt-BR" dirty="0"/>
              <a:t>DEPARTAMENTO PESSOAL</a:t>
            </a:r>
            <a:br>
              <a:rPr lang="pt-BR" dirty="0"/>
            </a:br>
            <a:r>
              <a:rPr lang="pt-BR" dirty="0"/>
              <a:t>2024</a:t>
            </a:r>
          </a:p>
        </p:txBody>
      </p:sp>
    </p:spTree>
    <p:extLst>
      <p:ext uri="{BB962C8B-B14F-4D97-AF65-F5344CB8AC3E}">
        <p14:creationId xmlns:p14="http://schemas.microsoft.com/office/powerpoint/2010/main" val="36402315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FE759430-CD22-EB0D-C375-C622CD652567}"/>
              </a:ext>
            </a:extLst>
          </p:cNvPr>
          <p:cNvSpPr txBox="1"/>
          <p:nvPr/>
        </p:nvSpPr>
        <p:spPr>
          <a:xfrm>
            <a:off x="1077478" y="77857"/>
            <a:ext cx="10188277" cy="36933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Área </a:t>
            </a:r>
            <a:r>
              <a:rPr lang="pt-BR" dirty="0">
                <a:solidFill>
                  <a:prstClr val="white"/>
                </a:solidFill>
                <a:latin typeface="Arial" panose="020B0604020202020204"/>
              </a:rPr>
              <a:t>DP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–</a:t>
            </a:r>
            <a:r>
              <a:rPr kumimoji="0" lang="pt-BR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OKR´s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24 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F882BECD-7403-E132-6176-88B87912FBF8}"/>
              </a:ext>
            </a:extLst>
          </p:cNvPr>
          <p:cNvSpPr txBox="1"/>
          <p:nvPr/>
        </p:nvSpPr>
        <p:spPr>
          <a:xfrm>
            <a:off x="1086359" y="593649"/>
            <a:ext cx="10188282" cy="36933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OBJETIVO </a:t>
            </a:r>
            <a:r>
              <a:rPr kumimoji="0" lang="pt-B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 O que quero alcançar ao longo do ano? )</a:t>
            </a: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20C9660D-0630-9B86-818C-C89C27997EEA}"/>
              </a:ext>
            </a:extLst>
          </p:cNvPr>
          <p:cNvSpPr txBox="1"/>
          <p:nvPr/>
        </p:nvSpPr>
        <p:spPr>
          <a:xfrm>
            <a:off x="1112989" y="2705912"/>
            <a:ext cx="10161651" cy="861774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Resultados Chave </a:t>
            </a:r>
            <a:r>
              <a:rPr kumimoji="0" lang="pt-B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 Como posso medir o progresso em direção ao meu objetivo?  Se oportuno, mencionar  KPI 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Tempo entre envio de documentação e fu</a:t>
            </a:r>
            <a:r>
              <a:rPr lang="pt-BR" sz="1400" dirty="0" err="1">
                <a:solidFill>
                  <a:prstClr val="white"/>
                </a:solidFill>
                <a:latin typeface="Arial" panose="020B0604020202020204"/>
              </a:rPr>
              <a:t>ncionário</a:t>
            </a:r>
            <a:r>
              <a:rPr lang="pt-BR" sz="1400" dirty="0">
                <a:solidFill>
                  <a:prstClr val="white"/>
                </a:solidFill>
                <a:latin typeface="Arial" panose="020B0604020202020204"/>
              </a:rPr>
              <a:t> em loja deverá ser reduzido de 12 para  5 dias</a:t>
            </a:r>
            <a:endParaRPr kumimoji="0" lang="pt-B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2BB77BF0-E074-BBCE-AC19-7092F358DAF2}"/>
              </a:ext>
            </a:extLst>
          </p:cNvPr>
          <p:cNvSpPr txBox="1"/>
          <p:nvPr/>
        </p:nvSpPr>
        <p:spPr>
          <a:xfrm>
            <a:off x="1086363" y="1630294"/>
            <a:ext cx="10188278" cy="36933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>
                <a:solidFill>
                  <a:prstClr val="white"/>
                </a:solidFill>
                <a:latin typeface="Arial" panose="020B0604020202020204"/>
              </a:rPr>
              <a:t>Digitalização do DP</a:t>
            </a: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D24C35D3-0B5A-358A-78E0-A2FDE52BBE4F}"/>
              </a:ext>
            </a:extLst>
          </p:cNvPr>
          <p:cNvSpPr txBox="1"/>
          <p:nvPr/>
        </p:nvSpPr>
        <p:spPr>
          <a:xfrm>
            <a:off x="1132874" y="4774589"/>
            <a:ext cx="10141765" cy="861774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Iniciativas </a:t>
            </a:r>
            <a:r>
              <a:rPr kumimoji="0" lang="pt-B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 O que vamos fazer para atingirmos o objetivo? ( Projetos, tarefas, </a:t>
            </a:r>
            <a:r>
              <a:rPr kumimoji="0" lang="pt-BR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etc</a:t>
            </a:r>
            <a:r>
              <a:rPr kumimoji="0" lang="pt-B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Imp</a:t>
            </a:r>
            <a:r>
              <a:rPr lang="pt-BR" sz="1400" dirty="0" err="1">
                <a:solidFill>
                  <a:prstClr val="white"/>
                </a:solidFill>
                <a:latin typeface="Arial" panose="020B0604020202020204"/>
              </a:rPr>
              <a:t>lementação</a:t>
            </a:r>
            <a:r>
              <a:rPr lang="pt-BR" sz="1400" dirty="0">
                <a:solidFill>
                  <a:prstClr val="white"/>
                </a:solidFill>
                <a:latin typeface="Arial" panose="020B0604020202020204"/>
              </a:rPr>
              <a:t> da funcionalidade na plataforma Solides</a:t>
            </a:r>
            <a:endParaRPr kumimoji="0" lang="pt-B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D70C229A-C3FA-0D45-C534-FF5AE570EA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79805" y="46608"/>
            <a:ext cx="755970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11586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F8F25EED-937E-90B3-A4CA-D6EE687A8881}"/>
              </a:ext>
            </a:extLst>
          </p:cNvPr>
          <p:cNvSpPr txBox="1"/>
          <p:nvPr/>
        </p:nvSpPr>
        <p:spPr>
          <a:xfrm>
            <a:off x="1331650" y="488272"/>
            <a:ext cx="9889725" cy="36933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Área DP  </a:t>
            </a: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909E6CA-7909-F2ED-D180-B713120E8656}"/>
              </a:ext>
            </a:extLst>
          </p:cNvPr>
          <p:cNvSpPr txBox="1"/>
          <p:nvPr/>
        </p:nvSpPr>
        <p:spPr>
          <a:xfrm>
            <a:off x="1331650" y="1047563"/>
            <a:ext cx="9889725" cy="6494085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6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6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Principais Desafios 2024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Automatização processos de folha e ponto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Eliminação de erros e aumento do tempo de análises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Redução de encargos a pagar dentro da legislação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pt-BR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6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Projetos 2024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Benefícios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Automatização dos processos de </a:t>
            </a:r>
            <a:r>
              <a:rPr kumimoji="0" lang="pt-BR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dp</a:t>
            </a:r>
            <a:r>
              <a:rPr kumimoji="0" lang="pt-BR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(admissão, férias, rescisão, movimentações e comunicação com colaborador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Integração Folha x benefícios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Brigada de emergência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Integração sistema de ponto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Auditoria de folha de pagamento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Geração de provisões financeiras para melhor gestão do fluxo de caixa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Redução INSS Patronal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OKR´s</a:t>
            </a:r>
            <a:r>
              <a:rPr kumimoji="0" lang="pt-BR" sz="16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2024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Folha fechada no prazo sem erros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Digitalização do </a:t>
            </a:r>
            <a:r>
              <a:rPr kumimoji="0" lang="pt-BR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dp</a:t>
            </a:r>
            <a:endParaRPr kumimoji="0" lang="pt-BR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538790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to 5">
            <a:extLst>
              <a:ext uri="{FF2B5EF4-FFF2-40B4-BE49-F238E27FC236}">
                <a16:creationId xmlns:a16="http://schemas.microsoft.com/office/drawing/2014/main" id="{337BBD99-DB47-C1EF-FB8B-E042FB8918D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70119" y="234566"/>
          <a:ext cx="10262899" cy="31944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11792111" imgH="3628943" progId="Excel.Sheet.12">
                  <p:embed/>
                </p:oleObj>
              </mc:Choice>
              <mc:Fallback>
                <p:oleObj name="Worksheet" r:id="rId2" imgW="11792111" imgH="3628943" progId="Excel.Sheet.12">
                  <p:embed/>
                  <p:pic>
                    <p:nvPicPr>
                      <p:cNvPr id="6" name="Objeto 5">
                        <a:extLst>
                          <a:ext uri="{FF2B5EF4-FFF2-40B4-BE49-F238E27FC236}">
                            <a16:creationId xmlns:a16="http://schemas.microsoft.com/office/drawing/2014/main" id="{337BBD99-DB47-C1EF-FB8B-E042FB8918D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070119" y="234566"/>
                        <a:ext cx="10262899" cy="319443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CaixaDeTexto 6">
            <a:extLst>
              <a:ext uri="{FF2B5EF4-FFF2-40B4-BE49-F238E27FC236}">
                <a16:creationId xmlns:a16="http://schemas.microsoft.com/office/drawing/2014/main" id="{66B753AB-8B44-79C0-2B74-D3696840C740}"/>
              </a:ext>
            </a:extLst>
          </p:cNvPr>
          <p:cNvSpPr txBox="1"/>
          <p:nvPr/>
        </p:nvSpPr>
        <p:spPr>
          <a:xfrm>
            <a:off x="1070119" y="3546764"/>
            <a:ext cx="1026289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Benefícios: Plano de Saúde: 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Estamos fazendo contações junto ao mercado para inclusão 100% do quadro de colaboradores, mas temos dificuldade em encontrar um preço acessível a todos.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Plano de Odontológico: Proposta Porto Seguro 735 vidas R$ 10,03 Total: 7.372,05.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Ticket/Sodexo/Flash: Buscamos a unificação dos benéficos em um único cartão, trazendo para os colaboradores Total </a:t>
            </a:r>
            <a:r>
              <a:rPr kumimoji="0" lang="pt-BR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pass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, desconto em farmácia, descontos em laboratórios, atendimento através de telemedicina e terapias.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Automatização dos processos DP: 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Processo concluído. Assinatura digital através clicksign, recebimento de documentação WhatsApp coorporativo e armazenamento na rede da empresa;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Integração Folha x Benefícios: 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Em andamento junto ao fornecedor esse projeto, flash não integra com alterdata. Tema em desenvolvimento. </a:t>
            </a:r>
          </a:p>
        </p:txBody>
      </p:sp>
    </p:spTree>
    <p:extLst>
      <p:ext uri="{BB962C8B-B14F-4D97-AF65-F5344CB8AC3E}">
        <p14:creationId xmlns:p14="http://schemas.microsoft.com/office/powerpoint/2010/main" val="35107573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0BF54B1A-9CEA-565B-E101-2EC000FC4A40}"/>
              </a:ext>
            </a:extLst>
          </p:cNvPr>
          <p:cNvSpPr txBox="1"/>
          <p:nvPr/>
        </p:nvSpPr>
        <p:spPr>
          <a:xfrm>
            <a:off x="1122218" y="304800"/>
            <a:ext cx="9919855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Brigada de Emergência: 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Temos 1 time de brigadista treinado, estamos trabalhando junto com Engenheiro de Segurança o plano de simulação do esvaziamento dos prédios RJ e Petrópolis com instalação de alarme de incêndio.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Integração Sistema Ponto: 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Atualmente a integração está em funcionamento, precisamos apenas finalizar o projeto de registro das marcações. Optando pelo Tablet ou Relógio de ponto.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Auditoria da Folha de Pagamento: 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Atuação constante nas conferências dos cálculos e redução da quantidade de evento. O projeto da automatização contábil esta intensificando essa análise.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Gestão do Fluxo de Caixa Pagamentos Folha: 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Estamos melhorando o processamento dos calculo através de uma mudança de cultura e aplicação de políticas de internas e ferramentas de aprovação. </a:t>
            </a: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Redução de INSS: 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De acordo com parecer técnico do escritório O&amp;C temos uma oportunidade de aproveitar 2MM em crédito, optamos pela ação judicial através de mandado de segurança, para iniciar as compensações </a:t>
            </a: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699214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F8F25EED-937E-90B3-A4CA-D6EE687A8881}"/>
              </a:ext>
            </a:extLst>
          </p:cNvPr>
          <p:cNvSpPr txBox="1"/>
          <p:nvPr/>
        </p:nvSpPr>
        <p:spPr>
          <a:xfrm>
            <a:off x="1331650" y="488272"/>
            <a:ext cx="9889725" cy="36933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Área DP  </a:t>
            </a: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909E6CA-7909-F2ED-D180-B713120E8656}"/>
              </a:ext>
            </a:extLst>
          </p:cNvPr>
          <p:cNvSpPr txBox="1"/>
          <p:nvPr/>
        </p:nvSpPr>
        <p:spPr>
          <a:xfrm>
            <a:off x="1331650" y="1047563"/>
            <a:ext cx="9889725" cy="6494085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6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6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Principais Desafios 2024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pt-BR" sz="1600" dirty="0">
                <a:solidFill>
                  <a:prstClr val="white"/>
                </a:solidFill>
                <a:latin typeface="Arial" panose="020B0604020202020204"/>
              </a:rPr>
              <a:t>Automatização processos de folha e ponto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pt-BR" sz="1600" dirty="0">
                <a:solidFill>
                  <a:prstClr val="white"/>
                </a:solidFill>
                <a:latin typeface="Arial" panose="020B0604020202020204"/>
              </a:rPr>
              <a:t>Eliminação de erros e aumento do tempo de análises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pt-BR" sz="1600" dirty="0">
                <a:solidFill>
                  <a:prstClr val="white"/>
                </a:solidFill>
                <a:latin typeface="Arial" panose="020B0604020202020204"/>
              </a:rPr>
              <a:t>Redução de encargos a pagar dentro da legislação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lang="pt-BR" sz="1600" dirty="0">
              <a:solidFill>
                <a:prstClr val="white"/>
              </a:solidFill>
              <a:latin typeface="Arial" panose="020B0604020202020204"/>
            </a:endParaRP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pt-BR" sz="16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Projetos 2024</a:t>
            </a: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pt-BR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pt-BR" sz="1600" dirty="0">
                <a:solidFill>
                  <a:prstClr val="white"/>
                </a:solidFill>
                <a:latin typeface="Arial" panose="020B0604020202020204"/>
              </a:rPr>
              <a:t>Benefícios</a:t>
            </a:r>
            <a:endParaRPr kumimoji="0" lang="pt-BR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Automatização dos processo</a:t>
            </a:r>
            <a:r>
              <a:rPr lang="pt-BR" sz="1600" dirty="0">
                <a:solidFill>
                  <a:prstClr val="white"/>
                </a:solidFill>
                <a:latin typeface="Arial" panose="020B0604020202020204"/>
              </a:rPr>
              <a:t>s de </a:t>
            </a:r>
            <a:r>
              <a:rPr lang="pt-BR" sz="1600" dirty="0" err="1">
                <a:solidFill>
                  <a:prstClr val="white"/>
                </a:solidFill>
                <a:latin typeface="Arial" panose="020B0604020202020204"/>
              </a:rPr>
              <a:t>dp</a:t>
            </a:r>
            <a:r>
              <a:rPr lang="pt-BR" sz="1600" dirty="0">
                <a:solidFill>
                  <a:prstClr val="white"/>
                </a:solidFill>
                <a:latin typeface="Arial" panose="020B0604020202020204"/>
              </a:rPr>
              <a:t> (admissão, férias, rescisão, movimentações e comunicação com colaborador</a:t>
            </a:r>
            <a:endParaRPr kumimoji="0" lang="pt-BR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Integração Folha x benefícios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pt-BR" sz="1600" dirty="0">
                <a:solidFill>
                  <a:prstClr val="white"/>
                </a:solidFill>
                <a:latin typeface="Arial" panose="020B0604020202020204"/>
              </a:rPr>
              <a:t>Brigada de emergência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Integração sistema de ponto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pt-BR" sz="1600" dirty="0">
                <a:solidFill>
                  <a:prstClr val="white"/>
                </a:solidFill>
                <a:latin typeface="Arial" panose="020B0604020202020204"/>
              </a:rPr>
              <a:t>Auditoria de folha de pagamento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Geração de provisões financeiras para melhor gestão do fluxo de caixa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pt-BR" sz="1600" dirty="0">
                <a:solidFill>
                  <a:prstClr val="white"/>
                </a:solidFill>
                <a:latin typeface="Arial" panose="020B0604020202020204"/>
              </a:rPr>
              <a:t>Redução INSS Patronal</a:t>
            </a:r>
            <a:endParaRPr kumimoji="0" lang="pt-BR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pt-BR" sz="1600" dirty="0">
              <a:solidFill>
                <a:prstClr val="white"/>
              </a:solidFill>
              <a:latin typeface="Arial" panose="020B0604020202020204"/>
            </a:endParaRP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pt-BR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pt-BR" sz="1600" dirty="0" err="1">
                <a:solidFill>
                  <a:srgbClr val="00B050"/>
                </a:solidFill>
                <a:latin typeface="Arial" panose="020B0604020202020204"/>
              </a:rPr>
              <a:t>OKR´s</a:t>
            </a:r>
            <a:r>
              <a:rPr lang="pt-BR" sz="1600" dirty="0">
                <a:solidFill>
                  <a:srgbClr val="00B050"/>
                </a:solidFill>
                <a:latin typeface="Arial" panose="020B0604020202020204"/>
              </a:rPr>
              <a:t> 2024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pt-BR" sz="1600" dirty="0">
                <a:solidFill>
                  <a:prstClr val="white"/>
                </a:solidFill>
                <a:latin typeface="Arial" panose="020B0604020202020204"/>
              </a:rPr>
              <a:t>Folha fechada no prazo sem erros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pt-BR" sz="1600" dirty="0">
                <a:solidFill>
                  <a:prstClr val="white"/>
                </a:solidFill>
                <a:latin typeface="Arial" panose="020B0604020202020204"/>
              </a:rPr>
              <a:t>Digitalização do </a:t>
            </a:r>
            <a:r>
              <a:rPr lang="pt-BR" sz="1600" dirty="0" err="1">
                <a:solidFill>
                  <a:prstClr val="white"/>
                </a:solidFill>
                <a:latin typeface="Arial" panose="020B0604020202020204"/>
              </a:rPr>
              <a:t>dp</a:t>
            </a:r>
            <a:endParaRPr lang="pt-BR" sz="1600" dirty="0">
              <a:solidFill>
                <a:prstClr val="white"/>
              </a:solidFill>
              <a:latin typeface="Arial" panose="020B0604020202020204"/>
            </a:endParaRP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pt-BR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pt-BR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pt-BR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287242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E669335-019C-AC43-BCB1-1C9912C340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6453" y="227686"/>
            <a:ext cx="1671282" cy="88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3200E45B-3D1C-3F74-C83C-C2F80F3921DB}"/>
              </a:ext>
            </a:extLst>
          </p:cNvPr>
          <p:cNvSpPr txBox="1"/>
          <p:nvPr/>
        </p:nvSpPr>
        <p:spPr>
          <a:xfrm>
            <a:off x="1061980" y="988493"/>
            <a:ext cx="9924676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Escopo: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Avaliar novos benefícios não financeiros e novos convênios para os colaboradores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Objetivo(s):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Firmar convênios de parcerias aos colaboradores  nos diversos setores de comércio e serviços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>
                <a:solidFill>
                  <a:prstClr val="white"/>
                </a:solidFill>
                <a:latin typeface="Century Gothic" panose="020B0502020202020204"/>
              </a:rPr>
              <a:t>Continuar pesquisa de novos benefícios  (Saúde e Qualidade de Vida)</a:t>
            </a:r>
            <a:endParaRPr kumimoji="0" lang="pt-BR" sz="180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Resultado(s) Esperados: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Melhoria na produtividade e qualidade de vida com a satisfação dos nossos colaboradores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dirty="0">
              <a:solidFill>
                <a:prstClr val="white"/>
              </a:solidFill>
              <a:latin typeface="Century Gothic" panose="020B0502020202020204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A62E96E-77F8-D201-5446-77D970B15D47}"/>
              </a:ext>
            </a:extLst>
          </p:cNvPr>
          <p:cNvSpPr txBox="1"/>
          <p:nvPr/>
        </p:nvSpPr>
        <p:spPr>
          <a:xfrm>
            <a:off x="1177906" y="192136"/>
            <a:ext cx="30006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Área DP - 2024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Benefícios</a:t>
            </a:r>
          </a:p>
        </p:txBody>
      </p:sp>
    </p:spTree>
    <p:extLst>
      <p:ext uri="{BB962C8B-B14F-4D97-AF65-F5344CB8AC3E}">
        <p14:creationId xmlns:p14="http://schemas.microsoft.com/office/powerpoint/2010/main" val="8133604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E669335-019C-AC43-BCB1-1C9912C340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6453" y="227686"/>
            <a:ext cx="1671282" cy="88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3200E45B-3D1C-3F74-C83C-C2F80F3921DB}"/>
              </a:ext>
            </a:extLst>
          </p:cNvPr>
          <p:cNvSpPr txBox="1"/>
          <p:nvPr/>
        </p:nvSpPr>
        <p:spPr>
          <a:xfrm>
            <a:off x="1145106" y="1169691"/>
            <a:ext cx="9453621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Escopo: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Centralizar </a:t>
            </a:r>
            <a:r>
              <a:rPr kumimoji="0" lang="pt-BR" sz="180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tod</a:t>
            </a:r>
            <a:r>
              <a:rPr lang="pt-BR" dirty="0">
                <a:solidFill>
                  <a:prstClr val="white"/>
                </a:solidFill>
                <a:latin typeface="Century Gothic" panose="020B0502020202020204"/>
              </a:rPr>
              <a:t>os </a:t>
            </a:r>
            <a:r>
              <a:rPr lang="pt-BR" dirty="0" err="1">
                <a:solidFill>
                  <a:prstClr val="white"/>
                </a:solidFill>
                <a:latin typeface="Century Gothic" panose="020B0502020202020204"/>
              </a:rPr>
              <a:t>os</a:t>
            </a:r>
            <a:r>
              <a:rPr lang="pt-BR" dirty="0">
                <a:solidFill>
                  <a:prstClr val="white"/>
                </a:solidFill>
                <a:latin typeface="Century Gothic" panose="020B0502020202020204"/>
              </a:rPr>
              <a:t> processos do </a:t>
            </a:r>
            <a:r>
              <a:rPr lang="pt-BR" dirty="0" err="1">
                <a:solidFill>
                  <a:prstClr val="white"/>
                </a:solidFill>
                <a:latin typeface="Century Gothic" panose="020B0502020202020204"/>
              </a:rPr>
              <a:t>dp</a:t>
            </a:r>
            <a:r>
              <a:rPr lang="pt-BR" dirty="0">
                <a:solidFill>
                  <a:prstClr val="white"/>
                </a:solidFill>
                <a:latin typeface="Century Gothic" panose="020B0502020202020204"/>
              </a:rPr>
              <a:t> na </a:t>
            </a:r>
            <a:r>
              <a:rPr lang="pt-BR" dirty="0" err="1">
                <a:solidFill>
                  <a:prstClr val="white"/>
                </a:solidFill>
                <a:latin typeface="Century Gothic" panose="020B0502020202020204"/>
              </a:rPr>
              <a:t>plataforme</a:t>
            </a:r>
            <a:r>
              <a:rPr lang="pt-BR" dirty="0">
                <a:solidFill>
                  <a:prstClr val="white"/>
                </a:solidFill>
                <a:latin typeface="Century Gothic" panose="020B0502020202020204"/>
              </a:rPr>
              <a:t> </a:t>
            </a:r>
            <a:r>
              <a:rPr lang="pt-BR" dirty="0" err="1">
                <a:solidFill>
                  <a:prstClr val="white"/>
                </a:solidFill>
                <a:latin typeface="Century Gothic" panose="020B0502020202020204"/>
              </a:rPr>
              <a:t>Sólides</a:t>
            </a:r>
            <a:endParaRPr kumimoji="0" lang="pt-BR" sz="180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Objetivo(s):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>
                <a:solidFill>
                  <a:prstClr val="white"/>
                </a:solidFill>
                <a:latin typeface="Century Gothic" panose="020B0502020202020204"/>
              </a:rPr>
              <a:t>Automatizar todos os processos de </a:t>
            </a:r>
            <a:r>
              <a:rPr lang="pt-BR" dirty="0" err="1">
                <a:solidFill>
                  <a:prstClr val="white"/>
                </a:solidFill>
                <a:latin typeface="Century Gothic" panose="020B0502020202020204"/>
              </a:rPr>
              <a:t>dp</a:t>
            </a:r>
            <a:r>
              <a:rPr lang="pt-BR" dirty="0">
                <a:solidFill>
                  <a:prstClr val="white"/>
                </a:solidFill>
                <a:latin typeface="Century Gothic" panose="020B0502020202020204"/>
              </a:rPr>
              <a:t> substituindo o uso de </a:t>
            </a:r>
            <a:r>
              <a:rPr lang="pt-BR" dirty="0" err="1">
                <a:solidFill>
                  <a:prstClr val="white"/>
                </a:solidFill>
                <a:latin typeface="Century Gothic" panose="020B0502020202020204"/>
              </a:rPr>
              <a:t>emails</a:t>
            </a:r>
            <a:r>
              <a:rPr lang="pt-BR" dirty="0">
                <a:solidFill>
                  <a:prstClr val="white"/>
                </a:solidFill>
                <a:latin typeface="Century Gothic" panose="020B0502020202020204"/>
              </a:rPr>
              <a:t> e troca de documentos</a:t>
            </a:r>
            <a:endParaRPr kumimoji="0" lang="pt-BR" sz="180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Resultado(s) Esperados: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Melhoria na produtividade do setor e qualidade da informação através de otimização dos processos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>
                <a:solidFill>
                  <a:prstClr val="white"/>
                </a:solidFill>
                <a:latin typeface="Century Gothic" panose="020B0502020202020204"/>
              </a:rPr>
              <a:t>Facilidade nas consultas e tratamento de informações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>
                <a:solidFill>
                  <a:prstClr val="white"/>
                </a:solidFill>
                <a:latin typeface="Century Gothic" panose="020B0502020202020204"/>
              </a:rPr>
              <a:t>Maior aderência à </a:t>
            </a:r>
            <a:r>
              <a:rPr lang="pt-BR" dirty="0" err="1">
                <a:solidFill>
                  <a:prstClr val="white"/>
                </a:solidFill>
                <a:latin typeface="Century Gothic" panose="020B0502020202020204"/>
              </a:rPr>
              <a:t>Lgpd</a:t>
            </a:r>
            <a:endParaRPr lang="pt-BR" dirty="0">
              <a:solidFill>
                <a:prstClr val="white"/>
              </a:solidFill>
              <a:latin typeface="Century Gothic" panose="020B0502020202020204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>
                <a:solidFill>
                  <a:prstClr val="white"/>
                </a:solidFill>
                <a:latin typeface="Century Gothic" panose="020B0502020202020204"/>
              </a:rPr>
              <a:t>Equipe mais focada nas análises e busca de melhorias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>
                <a:solidFill>
                  <a:prstClr val="white"/>
                </a:solidFill>
                <a:latin typeface="Century Gothic" panose="020B0502020202020204"/>
              </a:rPr>
              <a:t>Redução de erros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A62E96E-77F8-D201-5446-77D970B15D47}"/>
              </a:ext>
            </a:extLst>
          </p:cNvPr>
          <p:cNvSpPr txBox="1"/>
          <p:nvPr/>
        </p:nvSpPr>
        <p:spPr>
          <a:xfrm>
            <a:off x="944504" y="33722"/>
            <a:ext cx="92819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Área DP - 2024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Automatização dos processo</a:t>
            </a:r>
            <a:r>
              <a:rPr lang="pt-BR" sz="1800" dirty="0">
                <a:solidFill>
                  <a:prstClr val="white"/>
                </a:solidFill>
                <a:latin typeface="Arial" panose="020B0604020202020204"/>
              </a:rPr>
              <a:t>s de </a:t>
            </a:r>
            <a:r>
              <a:rPr lang="pt-BR" sz="1800" dirty="0" err="1">
                <a:solidFill>
                  <a:prstClr val="white"/>
                </a:solidFill>
                <a:latin typeface="Arial" panose="020B0604020202020204"/>
              </a:rPr>
              <a:t>dp</a:t>
            </a:r>
            <a:r>
              <a:rPr lang="pt-BR" sz="1800" dirty="0">
                <a:solidFill>
                  <a:prstClr val="white"/>
                </a:solidFill>
                <a:latin typeface="Arial" panose="020B0604020202020204"/>
              </a:rPr>
              <a:t> (admissão, férias, rescisão, movimentações e comunicação com colaborador</a:t>
            </a: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578045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E669335-019C-AC43-BCB1-1C9912C340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6453" y="227686"/>
            <a:ext cx="1671282" cy="88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3200E45B-3D1C-3F74-C83C-C2F80F3921DB}"/>
              </a:ext>
            </a:extLst>
          </p:cNvPr>
          <p:cNvSpPr txBox="1"/>
          <p:nvPr/>
        </p:nvSpPr>
        <p:spPr>
          <a:xfrm>
            <a:off x="1020415" y="998003"/>
            <a:ext cx="10007803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Escopo: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>
                <a:solidFill>
                  <a:prstClr val="white"/>
                </a:solidFill>
                <a:latin typeface="Century Gothic" panose="020B0502020202020204"/>
              </a:rPr>
              <a:t>Integração dos pedidos de benefícios originários d</a:t>
            </a:r>
            <a:r>
              <a:rPr kumimoji="0" lang="pt-BR" sz="180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as informações da folha diretamente no </a:t>
            </a:r>
            <a:r>
              <a:rPr kumimoji="0" lang="pt-BR" sz="180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linx</a:t>
            </a:r>
            <a:r>
              <a:rPr kumimoji="0" lang="pt-BR" sz="180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, sem tratamento manual.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Objetivo(s):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Integrar as informações da folha para a emissão dos arquivos de importação automática nos sites de fornecedores para a compra de benefícios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Resultado(s) Esperados: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Melhoria e agilidade do processo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>
                <a:solidFill>
                  <a:prstClr val="white"/>
                </a:solidFill>
                <a:latin typeface="Century Gothic" panose="020B0502020202020204"/>
              </a:rPr>
              <a:t>Maior segurança na informação de Compra  de Benefício X Financeiro pela não interferência manual nos pagamentos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dirty="0">
              <a:solidFill>
                <a:prstClr val="white"/>
              </a:solidFill>
              <a:latin typeface="Century Gothic" panose="020B0502020202020204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A62E96E-77F8-D201-5446-77D970B15D47}"/>
              </a:ext>
            </a:extLst>
          </p:cNvPr>
          <p:cNvSpPr txBox="1"/>
          <p:nvPr/>
        </p:nvSpPr>
        <p:spPr>
          <a:xfrm>
            <a:off x="1164050" y="204287"/>
            <a:ext cx="42807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Área DP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Integração Folha x Benefícios/2024</a:t>
            </a:r>
          </a:p>
        </p:txBody>
      </p:sp>
    </p:spTree>
    <p:extLst>
      <p:ext uri="{BB962C8B-B14F-4D97-AF65-F5344CB8AC3E}">
        <p14:creationId xmlns:p14="http://schemas.microsoft.com/office/powerpoint/2010/main" val="34764005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E669335-019C-AC43-BCB1-1C9912C340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6453" y="227686"/>
            <a:ext cx="1671282" cy="88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3200E45B-3D1C-3F74-C83C-C2F80F3921DB}"/>
              </a:ext>
            </a:extLst>
          </p:cNvPr>
          <p:cNvSpPr txBox="1"/>
          <p:nvPr/>
        </p:nvSpPr>
        <p:spPr>
          <a:xfrm>
            <a:off x="1039360" y="929583"/>
            <a:ext cx="9656349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Escopo: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>
                <a:solidFill>
                  <a:prstClr val="white"/>
                </a:solidFill>
                <a:latin typeface="Century Gothic" panose="020B0502020202020204"/>
              </a:rPr>
              <a:t>Formação da Brigada de Emergência</a:t>
            </a:r>
            <a:endParaRPr kumimoji="0" lang="pt-BR" sz="180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Objetivo(s):</a:t>
            </a:r>
          </a:p>
          <a:p>
            <a:pPr>
              <a:defRPr/>
            </a:pPr>
            <a:r>
              <a:rPr lang="pt-BR" dirty="0">
                <a:solidFill>
                  <a:prstClr val="white"/>
                </a:solidFill>
                <a:latin typeface="Century Gothic" panose="020B0502020202020204"/>
              </a:rPr>
              <a:t>P</a:t>
            </a:r>
            <a:r>
              <a:rPr lang="pt-BR" dirty="0" err="1">
                <a:solidFill>
                  <a:prstClr val="white"/>
                </a:solidFill>
                <a:latin typeface="Century Gothic" panose="020B0502020202020204"/>
              </a:rPr>
              <a:t>roteger</a:t>
            </a:r>
            <a:r>
              <a:rPr lang="pt-BR" dirty="0">
                <a:solidFill>
                  <a:prstClr val="white"/>
                </a:solidFill>
                <a:latin typeface="Century Gothic" panose="020B0502020202020204"/>
              </a:rPr>
              <a:t> edificações e pessoas que trabalham nesses locais e, desta forma, promover um ambiente de trabalho mais seguro.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Resultado(s) Esperados: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>
                <a:solidFill>
                  <a:prstClr val="white"/>
                </a:solidFill>
                <a:latin typeface="Century Gothic" panose="020B0502020202020204"/>
              </a:rPr>
              <a:t>Formar uma equipe nas fábricas de SC e PT qualificada e treinada para a realização dos procedimentos necessários em caso de riscos ou acidentes.</a:t>
            </a:r>
            <a:endParaRPr kumimoji="0" lang="pt-BR" sz="180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A62E96E-77F8-D201-5446-77D970B15D47}"/>
              </a:ext>
            </a:extLst>
          </p:cNvPr>
          <p:cNvSpPr txBox="1"/>
          <p:nvPr/>
        </p:nvSpPr>
        <p:spPr>
          <a:xfrm>
            <a:off x="1039360" y="85535"/>
            <a:ext cx="42807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Área DP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Brigada de Emergência/2024</a:t>
            </a:r>
          </a:p>
        </p:txBody>
      </p:sp>
    </p:spTree>
    <p:extLst>
      <p:ext uri="{BB962C8B-B14F-4D97-AF65-F5344CB8AC3E}">
        <p14:creationId xmlns:p14="http://schemas.microsoft.com/office/powerpoint/2010/main" val="25668496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E669335-019C-AC43-BCB1-1C9912C340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6453" y="227686"/>
            <a:ext cx="1671282" cy="88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3200E45B-3D1C-3F74-C83C-C2F80F3921DB}"/>
              </a:ext>
            </a:extLst>
          </p:cNvPr>
          <p:cNvSpPr txBox="1"/>
          <p:nvPr/>
        </p:nvSpPr>
        <p:spPr>
          <a:xfrm>
            <a:off x="1158961" y="903698"/>
            <a:ext cx="10007804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Escopo: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>
                <a:solidFill>
                  <a:prstClr val="white"/>
                </a:solidFill>
                <a:latin typeface="Century Gothic" panose="020B0502020202020204"/>
              </a:rPr>
              <a:t>Integração sistema de ponto</a:t>
            </a:r>
            <a:endParaRPr kumimoji="0" lang="pt-BR" sz="180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Objetivo(s):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Melhorar a utilização do sistema pelos colaboradores, gestores e DP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Resultado(s) Esperados: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>
                <a:solidFill>
                  <a:prstClr val="white"/>
                </a:solidFill>
                <a:latin typeface="Century Gothic" panose="020B0502020202020204"/>
              </a:rPr>
              <a:t>Menos erros de marcação e de sistema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Relatórios mais completos que facilitem a equipe de Produção no controle da Produtividade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>
                <a:solidFill>
                  <a:prstClr val="white"/>
                </a:solidFill>
                <a:latin typeface="Century Gothic" panose="020B0502020202020204"/>
              </a:rPr>
              <a:t>Integração nativa entre relógio, sistema de ponto e </a:t>
            </a:r>
            <a:r>
              <a:rPr lang="pt-BR" dirty="0" err="1">
                <a:solidFill>
                  <a:prstClr val="white"/>
                </a:solidFill>
                <a:latin typeface="Century Gothic" panose="020B0502020202020204"/>
              </a:rPr>
              <a:t>alterdata</a:t>
            </a:r>
            <a:r>
              <a:rPr lang="pt-BR" dirty="0">
                <a:solidFill>
                  <a:prstClr val="white"/>
                </a:solidFill>
                <a:latin typeface="Century Gothic" panose="020B0502020202020204"/>
              </a:rPr>
              <a:t> pelo mesmo fornecedor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A62E96E-77F8-D201-5446-77D970B15D47}"/>
              </a:ext>
            </a:extLst>
          </p:cNvPr>
          <p:cNvSpPr txBox="1"/>
          <p:nvPr/>
        </p:nvSpPr>
        <p:spPr>
          <a:xfrm>
            <a:off x="1053214" y="112333"/>
            <a:ext cx="42807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Área DP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Ponto Eletrônico/2024</a:t>
            </a:r>
          </a:p>
        </p:txBody>
      </p:sp>
    </p:spTree>
    <p:extLst>
      <p:ext uri="{BB962C8B-B14F-4D97-AF65-F5344CB8AC3E}">
        <p14:creationId xmlns:p14="http://schemas.microsoft.com/office/powerpoint/2010/main" val="11440078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E669335-019C-AC43-BCB1-1C9912C340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6453" y="227686"/>
            <a:ext cx="1671282" cy="88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3200E45B-3D1C-3F74-C83C-C2F80F3921DB}"/>
              </a:ext>
            </a:extLst>
          </p:cNvPr>
          <p:cNvSpPr txBox="1"/>
          <p:nvPr/>
        </p:nvSpPr>
        <p:spPr>
          <a:xfrm>
            <a:off x="1244498" y="1014489"/>
            <a:ext cx="9703003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Escopo: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>
                <a:solidFill>
                  <a:prstClr val="white"/>
                </a:solidFill>
                <a:latin typeface="Century Gothic" panose="020B0502020202020204"/>
              </a:rPr>
              <a:t>Auditar a folha de pagamento do últimos 5 anos buscando oportunidades dentro da legislação </a:t>
            </a:r>
            <a:r>
              <a:rPr lang="pt-BR" dirty="0" err="1">
                <a:solidFill>
                  <a:prstClr val="white"/>
                </a:solidFill>
                <a:latin typeface="Century Gothic" panose="020B0502020202020204"/>
              </a:rPr>
              <a:t>atualizda</a:t>
            </a:r>
            <a:endParaRPr kumimoji="0" lang="pt-BR" sz="180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Objetivo(s):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Verificar se houve pagamentos indevidos de </a:t>
            </a:r>
            <a:r>
              <a:rPr kumimoji="0" lang="pt-BR" sz="180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inss</a:t>
            </a:r>
            <a:r>
              <a:rPr kumimoji="0" lang="pt-BR" sz="180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patronal nos últimos 5 anos buscando seu ressarcimento através de compensação com impostos futuros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Resultado(s) Esperados: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Economia financeira ainda a ser calculada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Custos: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Success</a:t>
            </a:r>
            <a:r>
              <a:rPr kumimoji="0" lang="pt-BR" sz="180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pt-BR" sz="180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fee</a:t>
            </a:r>
            <a:r>
              <a:rPr kumimoji="0" lang="pt-BR" sz="180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-  Será pago um % em função do valor recuperado.   (ainda aguardando proposta do escritório especializado)</a:t>
            </a:r>
            <a:endParaRPr kumimoji="0" lang="pt-BR" sz="140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A62E96E-77F8-D201-5446-77D970B15D47}"/>
              </a:ext>
            </a:extLst>
          </p:cNvPr>
          <p:cNvSpPr txBox="1"/>
          <p:nvPr/>
        </p:nvSpPr>
        <p:spPr>
          <a:xfrm>
            <a:off x="1122486" y="227686"/>
            <a:ext cx="42807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Área DP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Redução </a:t>
            </a:r>
            <a:r>
              <a:rPr kumimoji="0" lang="pt-BR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Inss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Patronal/2024</a:t>
            </a:r>
          </a:p>
        </p:txBody>
      </p:sp>
    </p:spTree>
    <p:extLst>
      <p:ext uri="{BB962C8B-B14F-4D97-AF65-F5344CB8AC3E}">
        <p14:creationId xmlns:p14="http://schemas.microsoft.com/office/powerpoint/2010/main" val="1273109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FE759430-CD22-EB0D-C375-C622CD652567}"/>
              </a:ext>
            </a:extLst>
          </p:cNvPr>
          <p:cNvSpPr txBox="1"/>
          <p:nvPr/>
        </p:nvSpPr>
        <p:spPr>
          <a:xfrm>
            <a:off x="1077478" y="77857"/>
            <a:ext cx="10188277" cy="36933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Área </a:t>
            </a:r>
            <a:r>
              <a:rPr lang="pt-BR" dirty="0">
                <a:solidFill>
                  <a:prstClr val="white"/>
                </a:solidFill>
                <a:latin typeface="Arial" panose="020B0604020202020204"/>
              </a:rPr>
              <a:t>DP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–</a:t>
            </a:r>
            <a:r>
              <a:rPr kumimoji="0" lang="pt-BR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OKR´s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24 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F882BECD-7403-E132-6176-88B87912FBF8}"/>
              </a:ext>
            </a:extLst>
          </p:cNvPr>
          <p:cNvSpPr txBox="1"/>
          <p:nvPr/>
        </p:nvSpPr>
        <p:spPr>
          <a:xfrm>
            <a:off x="1086359" y="593649"/>
            <a:ext cx="10188282" cy="36933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OBJETIVO </a:t>
            </a:r>
            <a:r>
              <a:rPr kumimoji="0" lang="pt-B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 O que quero alcançar ao longo do ano? )</a:t>
            </a: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20C9660D-0630-9B86-818C-C89C27997EEA}"/>
              </a:ext>
            </a:extLst>
          </p:cNvPr>
          <p:cNvSpPr txBox="1"/>
          <p:nvPr/>
        </p:nvSpPr>
        <p:spPr>
          <a:xfrm>
            <a:off x="1112989" y="2705912"/>
            <a:ext cx="10161651" cy="1077218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Resultados Chave </a:t>
            </a:r>
            <a:r>
              <a:rPr kumimoji="0" lang="pt-B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 Como posso medir o progresso em direção ao meu objetivo?  Se oportuno, mencionar  KPI 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pt-BR" sz="1400" dirty="0">
                <a:solidFill>
                  <a:prstClr val="white"/>
                </a:solidFill>
                <a:latin typeface="Arial" panose="020B0604020202020204"/>
              </a:rPr>
              <a:t>Folhas fechadas e entregues à contabilidade no 1º dia útil após o pagamento</a:t>
            </a:r>
            <a:endParaRPr kumimoji="0" lang="pt-B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pt-BR" sz="1400" dirty="0">
                <a:solidFill>
                  <a:prstClr val="white"/>
                </a:solidFill>
                <a:latin typeface="Arial" panose="020B0604020202020204"/>
              </a:rPr>
              <a:t>Sem ajustes posteriores</a:t>
            </a:r>
            <a:endParaRPr kumimoji="0" lang="pt-B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2BB77BF0-E074-BBCE-AC19-7092F358DAF2}"/>
              </a:ext>
            </a:extLst>
          </p:cNvPr>
          <p:cNvSpPr txBox="1"/>
          <p:nvPr/>
        </p:nvSpPr>
        <p:spPr>
          <a:xfrm>
            <a:off x="1086363" y="1630294"/>
            <a:ext cx="10188278" cy="36933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>
                <a:solidFill>
                  <a:prstClr val="white"/>
                </a:solidFill>
                <a:latin typeface="Arial" panose="020B0604020202020204"/>
              </a:rPr>
              <a:t>Folhas fechadas no prazo e sem erros</a:t>
            </a: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D24C35D3-0B5A-358A-78E0-A2FDE52BBE4F}"/>
              </a:ext>
            </a:extLst>
          </p:cNvPr>
          <p:cNvSpPr txBox="1"/>
          <p:nvPr/>
        </p:nvSpPr>
        <p:spPr>
          <a:xfrm>
            <a:off x="1132874" y="4774589"/>
            <a:ext cx="10141765" cy="1723549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Iniciativas </a:t>
            </a:r>
            <a:r>
              <a:rPr kumimoji="0" lang="pt-B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 O que vamos fazer para atingirmos o objetivo? ( Projetos, tarefas, </a:t>
            </a:r>
            <a:r>
              <a:rPr kumimoji="0" lang="pt-BR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etc</a:t>
            </a:r>
            <a:r>
              <a:rPr kumimoji="0" lang="pt-B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pt-BR" sz="1400" dirty="0">
                <a:solidFill>
                  <a:prstClr val="white"/>
                </a:solidFill>
                <a:latin typeface="Arial" panose="020B0604020202020204"/>
              </a:rPr>
              <a:t>Automatizações previstas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Melhoria das ferramentas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pt-BR" sz="1400" dirty="0">
                <a:solidFill>
                  <a:prstClr val="white"/>
                </a:solidFill>
                <a:latin typeface="Arial" panose="020B0604020202020204"/>
              </a:rPr>
              <a:t>Definição de novas regras operacionais </a:t>
            </a:r>
            <a:r>
              <a:rPr lang="pt-BR" sz="1400" dirty="0" err="1">
                <a:solidFill>
                  <a:prstClr val="white"/>
                </a:solidFill>
                <a:latin typeface="Arial" panose="020B0604020202020204"/>
              </a:rPr>
              <a:t>qdo</a:t>
            </a:r>
            <a:r>
              <a:rPr lang="pt-BR" sz="1400" dirty="0">
                <a:solidFill>
                  <a:prstClr val="white"/>
                </a:solidFill>
                <a:latin typeface="Arial" panose="020B0604020202020204"/>
              </a:rPr>
              <a:t> necessário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Treinamento dos usuários e áreas com interseção nos processo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pt-BR" sz="1400" dirty="0">
                <a:solidFill>
                  <a:prstClr val="white"/>
                </a:solidFill>
                <a:latin typeface="Arial" panose="020B0604020202020204"/>
              </a:rPr>
              <a:t>Clareza nas regras e normas</a:t>
            </a:r>
            <a:endParaRPr kumimoji="0" lang="pt-B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D70C229A-C3FA-0D45-C534-FF5AE570EA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79805" y="46608"/>
            <a:ext cx="755970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408016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6858</TotalTime>
  <Words>1135</Words>
  <Application>Microsoft Office PowerPoint</Application>
  <PresentationFormat>Widescreen</PresentationFormat>
  <Paragraphs>176</Paragraphs>
  <Slides>13</Slides>
  <Notes>0</Notes>
  <HiddenSlides>0</HiddenSlides>
  <MMClips>0</MMClips>
  <ScaleCrop>false</ScaleCrop>
  <HeadingPairs>
    <vt:vector size="8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Servidores OLE inseridos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20" baseType="lpstr">
      <vt:lpstr>Arial</vt:lpstr>
      <vt:lpstr>Century Gothic</vt:lpstr>
      <vt:lpstr>MS Shell Dlg 2</vt:lpstr>
      <vt:lpstr>Wingdings</vt:lpstr>
      <vt:lpstr>Wingdings 3</vt:lpstr>
      <vt:lpstr>Madison</vt:lpstr>
      <vt:lpstr>Worksheet</vt:lpstr>
      <vt:lpstr>ÁREA DEPARTAMENTO PESSOAL 2024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ÁREA RECURSOS HUMANOS</dc:title>
  <dc:creator>Francini Ferreira</dc:creator>
  <cp:lastModifiedBy>Aline Gomes</cp:lastModifiedBy>
  <cp:revision>15</cp:revision>
  <dcterms:created xsi:type="dcterms:W3CDTF">2023-12-28T17:16:29Z</dcterms:created>
  <dcterms:modified xsi:type="dcterms:W3CDTF">2024-07-24T12:54:56Z</dcterms:modified>
</cp:coreProperties>
</file>